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82" r:id="rId6"/>
    <p:sldId id="27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86" r:id="rId16"/>
    <p:sldId id="297" r:id="rId17"/>
    <p:sldId id="275" r:id="rId18"/>
    <p:sldId id="300" r:id="rId19"/>
    <p:sldId id="309" r:id="rId20"/>
  </p:sldIdLst>
  <p:sldSz cx="12192000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31" autoAdjust="0"/>
  </p:normalViewPr>
  <p:slideViewPr>
    <p:cSldViewPr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2018年6月20日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6740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956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590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1993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0059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083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338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788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80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879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571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5732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473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291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315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2018年6月20日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ree-illustrations.gatag.net/2013/08/02/150000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maSoMtA8Il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JgJnlv1exL4" TargetMode="External"/><Relationship Id="rId5" Type="http://schemas.openxmlformats.org/officeDocument/2006/relationships/hyperlink" Target="http://01.gatag.net/tag/&#230;&#137;&#139;&#227;&#130;&#146;&#227;&#129;&#164;&#227;&#129;&#170;&#227;&#129;&#144;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JgJnlv1exL4" TargetMode="External"/><Relationship Id="rId5" Type="http://schemas.openxmlformats.org/officeDocument/2006/relationships/hyperlink" Target="http://01.gatag.net/tag/&#230;&#137;&#139;&#227;&#130;&#146;&#227;&#129;&#164;&#227;&#129;&#170;&#227;&#129;&#144;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ssoduke.org/2008/%e6%9c%80%e4%bd%b3%e5%89%b5%e6%84%8f%e7%8d%8e%ef%bc%9a%e5%9b%9b%e5%b7%9d%e5%a4%a7%e5%9c%b0%e9%9c%87%e4%b9%8b%e5%8a%ab%e5%be%8c%e9%a4%98%e7%94%9f/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hinadigitaltimes.net/chinese/2012/12/%e8%83%a1%e9%94%a6%e6%b6%9b%e6%b2%bb%e4%b8%8b%e5%8d%81%e5%b9%b4%e4%b8%ad%e5%9b%bd%e5%a4%a7%e4%ba%8b%e8%ae%b0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shawn1277.blogspot.com/2008/05/mv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sXwwXXs5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vaXFoCj-q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1344" y="5678374"/>
            <a:ext cx="4824536" cy="1165448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5000" dirty="0">
                <a:latin typeface="Arial" panose="020B0604020202020204" pitchFamily="34" charset="0"/>
                <a:sym typeface="Arial" panose="020B0604020202020204" pitchFamily="34" charset="0"/>
              </a:rPr>
              <a:t>2018</a:t>
            </a:r>
            <a:r>
              <a:rPr lang="zh-TW" altLang="en-US" sz="5000" dirty="0">
                <a:latin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TW" sz="5000" dirty="0">
                <a:latin typeface="Arial" panose="020B0604020202020204" pitchFamily="34" charset="0"/>
                <a:sym typeface="Arial" panose="020B0604020202020204" pitchFamily="34" charset="0"/>
              </a:rPr>
              <a:t>4</a:t>
            </a:r>
            <a:r>
              <a:rPr lang="zh-TW" altLang="en-US" sz="5000" dirty="0"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r>
              <a:rPr lang="en-US" altLang="zh-TW" sz="5000" dirty="0">
                <a:latin typeface="Arial" panose="020B0604020202020204" pitchFamily="34" charset="0"/>
                <a:sym typeface="Arial" panose="020B0604020202020204" pitchFamily="34" charset="0"/>
              </a:rPr>
              <a:t>26</a:t>
            </a:r>
            <a:r>
              <a:rPr lang="zh-TW" altLang="en-US" sz="5000" dirty="0">
                <a:latin typeface="Arial" panose="020B0604020202020204" pitchFamily="34" charset="0"/>
                <a:sym typeface="Arial" panose="020B0604020202020204" pitchFamily="34" charset="0"/>
              </a:rPr>
              <a:t>日</a:t>
            </a:r>
            <a:endParaRPr lang="zh-TW" altLang="en-US" sz="5000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09CEAE3-70E9-4FD0-8F78-60F578EFAFF3}"/>
              </a:ext>
            </a:extLst>
          </p:cNvPr>
          <p:cNvSpPr txBox="1">
            <a:spLocks/>
          </p:cNvSpPr>
          <p:nvPr/>
        </p:nvSpPr>
        <p:spPr>
          <a:xfrm>
            <a:off x="3273283" y="1196752"/>
            <a:ext cx="9001000" cy="1165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第二節 </a:t>
            </a:r>
            <a:r>
              <a:rPr lang="en-US" altLang="zh-TW" sz="4000" b="1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          </a:t>
            </a:r>
            <a:r>
              <a:rPr lang="zh-TW" altLang="en-US" sz="4000" b="1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生命教育</a:t>
            </a:r>
            <a:r>
              <a:rPr lang="en-US" altLang="zh-TW" sz="40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(</a:t>
            </a:r>
            <a:r>
              <a:rPr lang="zh-TW" altLang="en-US" sz="40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生死教育</a:t>
            </a:r>
            <a:r>
              <a:rPr lang="en-US" altLang="zh-TW" sz="40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)</a:t>
            </a:r>
          </a:p>
          <a:p>
            <a:r>
              <a:rPr lang="en-US" altLang="zh-HK" sz="5000" dirty="0">
                <a:solidFill>
                  <a:schemeClr val="tx2"/>
                </a:solidFill>
              </a:rPr>
              <a:t>           </a:t>
            </a:r>
            <a:endParaRPr lang="zh-TW" altLang="en-US" sz="5000" b="1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3FADC06-F596-4657-9127-8010ABAF8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75920" y="1916832"/>
            <a:ext cx="3888432" cy="4576028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75CDA8F6-9248-494B-B5FB-ECE8FFAAB008}"/>
              </a:ext>
            </a:extLst>
          </p:cNvPr>
          <p:cNvSpPr txBox="1">
            <a:spLocks/>
          </p:cNvSpPr>
          <p:nvPr/>
        </p:nvSpPr>
        <p:spPr>
          <a:xfrm>
            <a:off x="191344" y="1988840"/>
            <a:ext cx="7920880" cy="1165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endParaRPr lang="en-US" altLang="zh-TW" sz="3200" b="1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r>
              <a:rPr lang="en-US" altLang="zh-HK" sz="5000" dirty="0">
                <a:solidFill>
                  <a:schemeClr val="tx2"/>
                </a:solidFill>
              </a:rPr>
              <a:t>            </a:t>
            </a:r>
          </a:p>
          <a:p>
            <a:r>
              <a:rPr lang="zh-TW" altLang="en-US" sz="5500" b="1" dirty="0">
                <a:solidFill>
                  <a:schemeClr val="tx2"/>
                </a:solidFill>
              </a:rPr>
              <a:t>主題</a:t>
            </a:r>
            <a:r>
              <a:rPr lang="en-US" altLang="zh-TW" sz="5500" b="1" dirty="0">
                <a:solidFill>
                  <a:schemeClr val="tx2"/>
                </a:solidFill>
              </a:rPr>
              <a:t>:</a:t>
            </a:r>
            <a:r>
              <a:rPr lang="zh-HK" altLang="zh-HK" sz="5500" b="1" dirty="0">
                <a:solidFill>
                  <a:schemeClr val="tx2"/>
                </a:solidFill>
              </a:rPr>
              <a:t>逆風飛翔</a:t>
            </a:r>
            <a:endParaRPr lang="zh-TW" altLang="en-US" sz="5500" b="1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5480" y="2204864"/>
            <a:ext cx="10441160" cy="2592288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消極態度             積極態度</a:t>
            </a:r>
            <a:endParaRPr lang="zh-TW" altLang="zh-HK" b="1" dirty="0">
              <a:solidFill>
                <a:schemeClr val="tx2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93D978-E74D-4830-95BD-41731A21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476672"/>
            <a:ext cx="868828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zh-HK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請同學一起完成廖智在生命困境中如何應用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zh-HK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「兩面思考」法去幫助自己重新面對生命</a:t>
            </a: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圖片 1" descr="兩面思考">
            <a:extLst>
              <a:ext uri="{FF2B5EF4-FFF2-40B4-BE49-F238E27FC236}">
                <a16:creationId xmlns:a16="http://schemas.microsoft.com/office/drawing/2014/main" id="{586B3D59-C6AA-4E9A-A240-3417FE79F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916832"/>
            <a:ext cx="344438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408" y="1838195"/>
            <a:ext cx="10441160" cy="864096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HK" sz="3000" dirty="0"/>
              <a:t>(</a:t>
            </a:r>
            <a:r>
              <a:rPr lang="zh-TW" altLang="zh-HK" sz="3000" dirty="0"/>
              <a:t>例</a:t>
            </a:r>
            <a:r>
              <a:rPr lang="en-US" altLang="zh-HK" sz="3000" dirty="0"/>
              <a:t>:</a:t>
            </a:r>
            <a:r>
              <a:rPr lang="zh-TW" altLang="zh-HK" sz="3000" dirty="0"/>
              <a:t>不懂功課的內容、讀書差、沒有專長、沒有朋友</a:t>
            </a:r>
            <a:r>
              <a:rPr lang="en-US" altLang="zh-HK" sz="3000" dirty="0"/>
              <a:t>)</a:t>
            </a:r>
            <a:endParaRPr lang="zh-TW" altLang="zh-HK" sz="3000" b="1" dirty="0">
              <a:solidFill>
                <a:schemeClr val="tx2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93D978-E74D-4830-95BD-41731A21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476671"/>
            <a:ext cx="1005644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/>
            <a:r>
              <a:rPr lang="zh-TW" altLang="zh-HK" sz="3200" dirty="0"/>
              <a:t>提問</a:t>
            </a:r>
            <a:r>
              <a:rPr lang="en-US" altLang="zh-HK" sz="3200" dirty="0"/>
              <a:t>:</a:t>
            </a:r>
          </a:p>
          <a:p>
            <a:pPr lvl="0"/>
            <a:r>
              <a:rPr lang="zh-TW" altLang="zh-HK" sz="3200" dirty="0"/>
              <a:t>從主角身上的學習，你們現在在日常生活中有什麼困難</a:t>
            </a:r>
            <a:r>
              <a:rPr lang="en-US" altLang="zh-TW" sz="3200" dirty="0"/>
              <a:t>?</a:t>
            </a:r>
            <a:endParaRPr lang="zh-TW" altLang="zh-HK" sz="3200" dirty="0"/>
          </a:p>
        </p:txBody>
      </p:sp>
    </p:spTree>
    <p:extLst>
      <p:ext uri="{BB962C8B-B14F-4D97-AF65-F5344CB8AC3E}">
        <p14:creationId xmlns:p14="http://schemas.microsoft.com/office/powerpoint/2010/main" val="33060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5420" y="836712"/>
            <a:ext cx="10441160" cy="2880320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zh-HK" dirty="0">
                <a:solidFill>
                  <a:schemeClr val="tx2"/>
                </a:solidFill>
              </a:rPr>
              <a:t>小總結：</a:t>
            </a:r>
            <a:br>
              <a:rPr lang="zh-TW" altLang="zh-HK" dirty="0">
                <a:solidFill>
                  <a:schemeClr val="tx2"/>
                </a:solidFill>
              </a:rPr>
            </a:br>
            <a:r>
              <a:rPr lang="zh-HK" altLang="zh-HK" dirty="0">
                <a:solidFill>
                  <a:schemeClr val="tx2"/>
                </a:solidFill>
              </a:rPr>
              <a:t>人生</a:t>
            </a:r>
            <a:r>
              <a:rPr lang="en-US" altLang="zh-HK" dirty="0">
                <a:solidFill>
                  <a:schemeClr val="tx2"/>
                </a:solidFill>
              </a:rPr>
              <a:t>/</a:t>
            </a:r>
            <a:r>
              <a:rPr lang="zh-HK" altLang="zh-HK" dirty="0">
                <a:solidFill>
                  <a:schemeClr val="tx2"/>
                </a:solidFill>
              </a:rPr>
              <a:t>生命的價值可以有很多，</a:t>
            </a:r>
            <a:br>
              <a:rPr lang="en-US" altLang="zh-HK" dirty="0">
                <a:solidFill>
                  <a:schemeClr val="tx2"/>
                </a:solidFill>
              </a:rPr>
            </a:br>
            <a:r>
              <a:rPr lang="zh-HK" altLang="zh-HK" dirty="0">
                <a:solidFill>
                  <a:schemeClr val="tx2"/>
                </a:solidFill>
              </a:rPr>
              <a:t>不單單是著重外表、外來的一切，</a:t>
            </a:r>
            <a:br>
              <a:rPr lang="en-US" altLang="zh-HK" dirty="0">
                <a:solidFill>
                  <a:schemeClr val="tx2"/>
                </a:solidFill>
              </a:rPr>
            </a:br>
            <a:r>
              <a:rPr lang="zh-HK" altLang="zh-HK" dirty="0">
                <a:solidFill>
                  <a:schemeClr val="tx2"/>
                </a:solidFill>
              </a:rPr>
              <a:t>更重要是</a:t>
            </a:r>
            <a:r>
              <a:rPr lang="zh-HK" altLang="zh-HK" b="1" dirty="0">
                <a:solidFill>
                  <a:schemeClr val="tx2"/>
                </a:solidFill>
              </a:rPr>
              <a:t>永不放棄、積極樂觀、追求美好、鼓勵他</a:t>
            </a:r>
            <a:r>
              <a:rPr lang="zh-HK" altLang="zh-HK" dirty="0">
                <a:solidFill>
                  <a:schemeClr val="tx2"/>
                </a:solidFill>
              </a:rPr>
              <a:t>人等等美好的價值。</a:t>
            </a:r>
            <a:endParaRPr lang="zh-TW" altLang="zh-H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368" y="1052736"/>
            <a:ext cx="10873208" cy="1800200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altLang="zh-TW" sz="40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(</a:t>
            </a:r>
            <a:r>
              <a:rPr lang="zh-TW" altLang="en-US" sz="40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三</a:t>
            </a:r>
            <a:r>
              <a:rPr lang="en-US" altLang="zh-TW" sz="40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)</a:t>
            </a:r>
            <a:r>
              <a:rPr lang="zh-TW" altLang="en-US" sz="40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逆境小檢視</a:t>
            </a:r>
            <a:br>
              <a:rPr lang="en-US" altLang="zh-TW" sz="40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</a:br>
            <a:endParaRPr lang="zh-TW" altLang="en-US" sz="3600" b="1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22D29F-020A-403F-95AA-8FDE6596E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7" t="25850" r="31100" b="30515"/>
          <a:stretch/>
        </p:blipFill>
        <p:spPr>
          <a:xfrm>
            <a:off x="3431704" y="2060848"/>
            <a:ext cx="504056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7568" y="4005064"/>
            <a:ext cx="7416824" cy="9144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zh-HK" b="1" dirty="0">
                <a:solidFill>
                  <a:schemeClr val="tx2"/>
                </a:solidFill>
              </a:rPr>
              <a:t>小總結</a:t>
            </a:r>
            <a:r>
              <a:rPr lang="en-US" altLang="zh-HK" b="1" dirty="0">
                <a:solidFill>
                  <a:schemeClr val="tx2"/>
                </a:solidFill>
              </a:rPr>
              <a:t>:</a:t>
            </a:r>
            <a:br>
              <a:rPr lang="en-US" altLang="zh-HK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在此個列表當中，</a:t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同學發現原來自己有很多困難，我們可以嘗試用以下的方法，</a:t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例如</a:t>
            </a:r>
            <a:r>
              <a:rPr lang="en-US" altLang="zh-HK" b="1" dirty="0">
                <a:solidFill>
                  <a:schemeClr val="tx2"/>
                </a:solidFill>
              </a:rPr>
              <a:t>:</a:t>
            </a:r>
            <a:r>
              <a:rPr lang="zh-TW" altLang="zh-HK" b="1" dirty="0">
                <a:solidFill>
                  <a:schemeClr val="tx2"/>
                </a:solidFill>
              </a:rPr>
              <a:t>宗教、尋找資源、</a:t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寫低檢視表、靜觀、</a:t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zh-TW" altLang="zh-HK" b="1" dirty="0">
                <a:solidFill>
                  <a:schemeClr val="tx2"/>
                </a:solidFill>
              </a:rPr>
              <a:t>模仿他人長處、汲取別經經驗，從而突破自己。</a:t>
            </a:r>
          </a:p>
        </p:txBody>
      </p:sp>
    </p:spTree>
    <p:extLst>
      <p:ext uri="{BB962C8B-B14F-4D97-AF65-F5344CB8AC3E}">
        <p14:creationId xmlns:p14="http://schemas.microsoft.com/office/powerpoint/2010/main" val="18545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5840" y="3827113"/>
            <a:ext cx="5184576" cy="2376264"/>
          </a:xfrm>
        </p:spPr>
        <p:txBody>
          <a:bodyPr rtlCol="0">
            <a:noAutofit/>
          </a:bodyPr>
          <a:lstStyle/>
          <a:p>
            <a:pPr lvl="0">
              <a:lnSpc>
                <a:spcPct val="150000"/>
              </a:lnSpc>
            </a:pPr>
            <a:br>
              <a:rPr lang="en-US" altLang="zh-TW" sz="35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</a:br>
            <a:endParaRPr lang="zh-TW" altLang="en-US" sz="4000" b="1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1F18C0-B4AB-4E69-92FE-389D2C828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74" l="0" r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9369"/>
          <a:stretch/>
        </p:blipFill>
        <p:spPr>
          <a:xfrm>
            <a:off x="-312712" y="4804618"/>
            <a:ext cx="4752528" cy="2622621"/>
          </a:xfrm>
          <a:prstGeom prst="rect">
            <a:avLst/>
          </a:prstGeom>
        </p:spPr>
      </p:pic>
      <p:sp>
        <p:nvSpPr>
          <p:cNvPr id="3" name="矩形 2">
            <a:hlinkClick r:id="rId6"/>
            <a:extLst>
              <a:ext uri="{FF2B5EF4-FFF2-40B4-BE49-F238E27FC236}">
                <a16:creationId xmlns:a16="http://schemas.microsoft.com/office/drawing/2014/main" id="{BEBAA73F-E850-4BEC-BC91-4226303F5DFC}"/>
              </a:ext>
            </a:extLst>
          </p:cNvPr>
          <p:cNvSpPr/>
          <p:nvPr/>
        </p:nvSpPr>
        <p:spPr>
          <a:xfrm>
            <a:off x="2868787" y="1616606"/>
            <a:ext cx="60548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3600" dirty="0"/>
          </a:p>
          <a:p>
            <a:pPr algn="ctr"/>
            <a:r>
              <a:rPr lang="zh-TW" altLang="zh-HK" sz="2400" dirty="0">
                <a:latin typeface="+mj-ea"/>
                <a:ea typeface="+mj-ea"/>
              </a:rPr>
              <a:t>延伸唱歌</a:t>
            </a:r>
            <a:r>
              <a:rPr lang="en-US" altLang="zh-HK" sz="2400" dirty="0">
                <a:latin typeface="+mj-ea"/>
                <a:ea typeface="+mj-ea"/>
              </a:rPr>
              <a:t>:</a:t>
            </a:r>
            <a:r>
              <a:rPr lang="zh-TW" altLang="zh-HK" sz="2400" dirty="0">
                <a:latin typeface="+mj-ea"/>
                <a:ea typeface="+mj-ea"/>
              </a:rPr>
              <a:t>王樂妍  風箏</a:t>
            </a:r>
          </a:p>
          <a:p>
            <a:pPr algn="ctr"/>
            <a:r>
              <a:rPr lang="en-US" altLang="zh-HK" sz="2400" u="sng" dirty="0">
                <a:latin typeface="+mj-ea"/>
                <a:ea typeface="+mj-ea"/>
                <a:hlinkClick r:id="rId7"/>
              </a:rPr>
              <a:t>https://www.youtube.com/watch?v=maSoMtA8Ilo</a:t>
            </a:r>
            <a:endParaRPr lang="zh-TW" altLang="zh-HK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427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1904" y="1412776"/>
            <a:ext cx="3672408" cy="2622621"/>
          </a:xfrm>
        </p:spPr>
        <p:txBody>
          <a:bodyPr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TW" b="1" dirty="0">
                <a:solidFill>
                  <a:schemeClr val="tx2"/>
                </a:solidFill>
              </a:rPr>
              <a:t>1)</a:t>
            </a:r>
            <a:r>
              <a:rPr lang="zh-TW" altLang="zh-HK" b="1" dirty="0">
                <a:solidFill>
                  <a:schemeClr val="tx2"/>
                </a:solidFill>
              </a:rPr>
              <a:t>嘉寶的故事</a:t>
            </a:r>
            <a:r>
              <a:rPr lang="en-US" altLang="zh-TW" b="1" dirty="0">
                <a:solidFill>
                  <a:schemeClr val="tx2"/>
                </a:solidFill>
              </a:rPr>
              <a:t> </a:t>
            </a:r>
            <a:br>
              <a:rPr lang="en-US" altLang="zh-TW" b="1" dirty="0">
                <a:solidFill>
                  <a:schemeClr val="tx2"/>
                </a:solidFill>
              </a:rPr>
            </a:br>
            <a:r>
              <a:rPr lang="en-US" altLang="zh-TW" b="1" dirty="0">
                <a:solidFill>
                  <a:schemeClr val="tx2"/>
                </a:solidFill>
              </a:rPr>
              <a:t>2)</a:t>
            </a:r>
            <a:r>
              <a:rPr lang="zh-TW" altLang="en-US" b="1" dirty="0">
                <a:solidFill>
                  <a:schemeClr val="tx2"/>
                </a:solidFill>
              </a:rPr>
              <a:t>梁子微</a:t>
            </a:r>
            <a:br>
              <a:rPr lang="en-US" altLang="zh-TW" sz="35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</a:br>
            <a:endParaRPr lang="zh-TW" altLang="en-US" sz="4000" b="1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1F18C0-B4AB-4E69-92FE-389D2C828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74" l="0" r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9369"/>
          <a:stretch/>
        </p:blipFill>
        <p:spPr>
          <a:xfrm>
            <a:off x="-312712" y="4804618"/>
            <a:ext cx="4752528" cy="2622621"/>
          </a:xfrm>
          <a:prstGeom prst="rect">
            <a:avLst/>
          </a:prstGeom>
        </p:spPr>
      </p:pic>
      <p:sp>
        <p:nvSpPr>
          <p:cNvPr id="3" name="矩形 2">
            <a:hlinkClick r:id="rId6"/>
            <a:extLst>
              <a:ext uri="{FF2B5EF4-FFF2-40B4-BE49-F238E27FC236}">
                <a16:creationId xmlns:a16="http://schemas.microsoft.com/office/drawing/2014/main" id="{BEBAA73F-E850-4BEC-BC91-4226303F5DFC}"/>
              </a:ext>
            </a:extLst>
          </p:cNvPr>
          <p:cNvSpPr/>
          <p:nvPr/>
        </p:nvSpPr>
        <p:spPr>
          <a:xfrm>
            <a:off x="263352" y="-99392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3600" dirty="0"/>
          </a:p>
          <a:p>
            <a:pPr algn="ctr"/>
            <a:r>
              <a:rPr lang="zh-TW" altLang="zh-HK" sz="2400" dirty="0"/>
              <a:t>延伸閱讀</a:t>
            </a:r>
            <a:r>
              <a:rPr lang="en-US" altLang="zh-HK" sz="2400" dirty="0"/>
              <a:t>:</a:t>
            </a:r>
            <a:r>
              <a:rPr lang="zh-TW" altLang="zh-HK" sz="2400" dirty="0"/>
              <a:t>勵志的篇章閱讀</a:t>
            </a:r>
            <a:endParaRPr lang="zh-TW" altLang="zh-HK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7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1784" y="188640"/>
            <a:ext cx="6480720" cy="91440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5000" dirty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</a:t>
            </a:r>
            <a:r>
              <a:rPr lang="en-US" altLang="zh-TW" sz="5000" dirty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zh-TW" altLang="en-US" sz="5000" dirty="0">
                <a:solidFill>
                  <a:schemeClr val="tx2"/>
                </a:solidFill>
                <a:latin typeface="Arial" panose="020B0604020202020204" pitchFamily="34" charset="0"/>
                <a:ea typeface="細明體" panose="02020509000000000000" pitchFamily="49" charset="-120"/>
                <a:sym typeface="Arial" panose="020B0604020202020204" pitchFamily="34" charset="0"/>
              </a:rPr>
              <a:t>節學習目標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53DBE08F-D5AB-423F-A451-755CFEEEC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432" y="1268760"/>
            <a:ext cx="10297144" cy="129614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70000"/>
              </a:lnSpc>
            </a:pPr>
            <a:r>
              <a:rPr lang="zh-TW" altLang="zh-HK" sz="5700" dirty="0">
                <a:solidFill>
                  <a:schemeClr val="tx2"/>
                </a:solidFill>
              </a:rPr>
              <a:t>學生</a:t>
            </a:r>
            <a:r>
              <a:rPr lang="zh-TW" altLang="en-US" sz="5700" dirty="0">
                <a:solidFill>
                  <a:schemeClr val="tx2"/>
                </a:solidFill>
              </a:rPr>
              <a:t>能</a:t>
            </a:r>
            <a:r>
              <a:rPr lang="zh-TW" altLang="zh-HK" sz="5700" dirty="0">
                <a:solidFill>
                  <a:schemeClr val="tx2"/>
                </a:solidFill>
              </a:rPr>
              <a:t>思考如何積極面對生命中的困難。</a:t>
            </a:r>
            <a:endParaRPr lang="en-US" altLang="zh-TW" sz="5700" dirty="0">
              <a:solidFill>
                <a:schemeClr val="tx2"/>
              </a:solidFill>
            </a:endParaRPr>
          </a:p>
          <a:p>
            <a:endParaRPr lang="en-US" altLang="zh-TW" sz="4200" dirty="0">
              <a:solidFill>
                <a:schemeClr val="tx2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586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56728" y="764704"/>
            <a:ext cx="7593158" cy="100811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altLang="zh-TW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(</a:t>
            </a:r>
            <a:r>
              <a:rPr lang="zh-TW" altLang="en-US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一</a:t>
            </a:r>
            <a:r>
              <a:rPr lang="en-US" altLang="zh-TW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)</a:t>
            </a:r>
            <a:r>
              <a:rPr lang="zh-HK" altLang="zh-HK" dirty="0">
                <a:solidFill>
                  <a:schemeClr val="tx2"/>
                </a:solidFill>
              </a:rPr>
              <a:t>假</a:t>
            </a:r>
            <a:r>
              <a:rPr lang="zh-TW" altLang="zh-HK" dirty="0">
                <a:solidFill>
                  <a:schemeClr val="tx2"/>
                </a:solidFill>
              </a:rPr>
              <a:t>如</a:t>
            </a:r>
            <a:r>
              <a:rPr lang="zh-HK" altLang="zh-HK" dirty="0">
                <a:solidFill>
                  <a:schemeClr val="tx2"/>
                </a:solidFill>
              </a:rPr>
              <a:t>我沒</a:t>
            </a:r>
            <a:r>
              <a:rPr lang="zh-TW" altLang="zh-HK" dirty="0">
                <a:solidFill>
                  <a:schemeClr val="tx2"/>
                </a:solidFill>
              </a:rPr>
              <a:t>有</a:t>
            </a:r>
            <a:r>
              <a:rPr lang="zh-HK" altLang="zh-HK" dirty="0">
                <a:solidFill>
                  <a:schemeClr val="tx2"/>
                </a:solidFill>
              </a:rPr>
              <a:t>手腳</a:t>
            </a:r>
            <a:r>
              <a:rPr lang="en-US" altLang="zh-HK" dirty="0">
                <a:solidFill>
                  <a:schemeClr val="tx2"/>
                </a:solidFill>
              </a:rPr>
              <a:t>……</a:t>
            </a:r>
            <a:br>
              <a:rPr lang="zh-TW" altLang="zh-HK" dirty="0">
                <a:solidFill>
                  <a:schemeClr val="tx2"/>
                </a:solidFill>
              </a:rPr>
            </a:br>
            <a:br>
              <a:rPr lang="en-US" altLang="zh-TW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</a:br>
            <a:endParaRPr lang="zh-TW" altLang="en-US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4" name="文字預留位置 2">
            <a:extLst>
              <a:ext uri="{FF2B5EF4-FFF2-40B4-BE49-F238E27FC236}">
                <a16:creationId xmlns:a16="http://schemas.microsoft.com/office/drawing/2014/main" id="{A128E352-F666-4D43-840A-F7DE9F69FCAA}"/>
              </a:ext>
            </a:extLst>
          </p:cNvPr>
          <p:cNvSpPr txBox="1">
            <a:spLocks/>
          </p:cNvSpPr>
          <p:nvPr/>
        </p:nvSpPr>
        <p:spPr>
          <a:xfrm>
            <a:off x="2639616" y="764704"/>
            <a:ext cx="8136904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chemeClr val="tx2"/>
                </a:solidFill>
              </a:rPr>
              <a:t>任務一</a:t>
            </a:r>
            <a:r>
              <a:rPr lang="en-US" altLang="zh-TW" sz="3000" b="1" dirty="0">
                <a:solidFill>
                  <a:schemeClr val="tx2"/>
                </a:solidFill>
              </a:rPr>
              <a:t>:</a:t>
            </a:r>
          </a:p>
          <a:p>
            <a:r>
              <a:rPr lang="zh-TW" altLang="en-US" sz="3000" b="1" dirty="0">
                <a:solidFill>
                  <a:schemeClr val="tx2"/>
                </a:solidFill>
              </a:rPr>
              <a:t>邀請</a:t>
            </a:r>
            <a:r>
              <a:rPr lang="en-US" altLang="zh-TW" sz="3000" b="1" dirty="0">
                <a:solidFill>
                  <a:schemeClr val="tx2"/>
                </a:solidFill>
              </a:rPr>
              <a:t>6</a:t>
            </a:r>
            <a:r>
              <a:rPr lang="zh-TW" altLang="en-US" sz="3000" b="1" dirty="0">
                <a:solidFill>
                  <a:schemeClr val="tx2"/>
                </a:solidFill>
              </a:rPr>
              <a:t>名小朋友用眼罩矇眼，鄰座的</a:t>
            </a:r>
            <a:r>
              <a:rPr lang="en-US" altLang="zh-TW" sz="3000" b="1" dirty="0">
                <a:solidFill>
                  <a:schemeClr val="tx2"/>
                </a:solidFill>
              </a:rPr>
              <a:t>6</a:t>
            </a:r>
            <a:r>
              <a:rPr lang="zh-TW" altLang="en-US" sz="3000" b="1" dirty="0">
                <a:solidFill>
                  <a:schemeClr val="tx2"/>
                </a:solidFill>
              </a:rPr>
              <a:t>名小朋友帶他們到黑板，寫上自己的名字。</a:t>
            </a:r>
            <a:r>
              <a:rPr lang="en-US" altLang="zh-TW" sz="3000" b="1" dirty="0">
                <a:solidFill>
                  <a:schemeClr val="tx2"/>
                </a:solidFill>
              </a:rPr>
              <a:t>(</a:t>
            </a:r>
            <a:r>
              <a:rPr lang="zh-TW" altLang="en-US" sz="3000" b="1" dirty="0">
                <a:solidFill>
                  <a:schemeClr val="tx2"/>
                </a:solidFill>
              </a:rPr>
              <a:t>共</a:t>
            </a:r>
            <a:r>
              <a:rPr lang="en-US" altLang="zh-TW" sz="3000" b="1" dirty="0">
                <a:solidFill>
                  <a:schemeClr val="tx2"/>
                </a:solidFill>
              </a:rPr>
              <a:t>12</a:t>
            </a:r>
            <a:r>
              <a:rPr lang="zh-TW" altLang="en-US" sz="3000" b="1" dirty="0">
                <a:solidFill>
                  <a:schemeClr val="tx2"/>
                </a:solidFill>
              </a:rPr>
              <a:t>名小朋友</a:t>
            </a:r>
            <a:r>
              <a:rPr lang="en-US" altLang="zh-TW" sz="3000" b="1" dirty="0">
                <a:solidFill>
                  <a:schemeClr val="tx2"/>
                </a:solidFill>
              </a:rPr>
              <a:t>)</a:t>
            </a:r>
          </a:p>
          <a:p>
            <a:r>
              <a:rPr lang="zh-TW" altLang="en-US" sz="3000" b="1" dirty="0">
                <a:solidFill>
                  <a:schemeClr val="tx2"/>
                </a:solidFill>
              </a:rPr>
              <a:t>任務二</a:t>
            </a:r>
            <a:r>
              <a:rPr lang="en-US" altLang="zh-TW" sz="3000" b="1" dirty="0">
                <a:solidFill>
                  <a:schemeClr val="tx2"/>
                </a:solidFill>
              </a:rPr>
              <a:t>:</a:t>
            </a:r>
          </a:p>
          <a:p>
            <a:r>
              <a:rPr lang="zh-TW" altLang="en-US" sz="3000" b="1" dirty="0">
                <a:solidFill>
                  <a:schemeClr val="tx2"/>
                </a:solidFill>
              </a:rPr>
              <a:t>邀請</a:t>
            </a:r>
            <a:r>
              <a:rPr lang="en-US" altLang="zh-TW" sz="3000" b="1" dirty="0">
                <a:solidFill>
                  <a:schemeClr val="tx2"/>
                </a:solidFill>
              </a:rPr>
              <a:t>6</a:t>
            </a:r>
            <a:r>
              <a:rPr lang="zh-TW" altLang="en-US" sz="3000" b="1" dirty="0">
                <a:solidFill>
                  <a:schemeClr val="tx2"/>
                </a:solidFill>
              </a:rPr>
              <a:t>名小朋友用眼罩矇眼，站在黑板前，手持一粒糖</a:t>
            </a:r>
            <a:r>
              <a:rPr lang="en-US" altLang="zh-TW" sz="3000" b="1" dirty="0">
                <a:solidFill>
                  <a:schemeClr val="tx2"/>
                </a:solidFill>
              </a:rPr>
              <a:t>/</a:t>
            </a:r>
            <a:r>
              <a:rPr lang="zh-TW" altLang="en-US" sz="3000" b="1" dirty="0">
                <a:solidFill>
                  <a:schemeClr val="tx2"/>
                </a:solidFill>
              </a:rPr>
              <a:t>朱古力，請用方法把食物送到站在對面的朋友口中。</a:t>
            </a:r>
            <a:endParaRPr lang="en-US" altLang="zh-TW" sz="3000" b="1" dirty="0">
              <a:solidFill>
                <a:schemeClr val="tx2"/>
              </a:solidFill>
            </a:endParaRPr>
          </a:p>
          <a:p>
            <a:r>
              <a:rPr lang="en-US" altLang="zh-TW" sz="3000" b="1" dirty="0">
                <a:solidFill>
                  <a:schemeClr val="tx2"/>
                </a:solidFill>
              </a:rPr>
              <a:t>(</a:t>
            </a:r>
            <a:r>
              <a:rPr lang="zh-TW" altLang="en-US" sz="3000" b="1" dirty="0">
                <a:solidFill>
                  <a:schemeClr val="tx2"/>
                </a:solidFill>
              </a:rPr>
              <a:t>共</a:t>
            </a:r>
            <a:r>
              <a:rPr lang="en-US" altLang="zh-TW" sz="3000" b="1" dirty="0">
                <a:solidFill>
                  <a:schemeClr val="tx2"/>
                </a:solidFill>
              </a:rPr>
              <a:t>12</a:t>
            </a:r>
            <a:r>
              <a:rPr lang="zh-TW" altLang="en-US" sz="3000" b="1" dirty="0">
                <a:solidFill>
                  <a:schemeClr val="tx2"/>
                </a:solidFill>
              </a:rPr>
              <a:t>名小朋友</a:t>
            </a:r>
            <a:r>
              <a:rPr lang="en-US" altLang="zh-TW" sz="3000" b="1" dirty="0">
                <a:solidFill>
                  <a:schemeClr val="tx2"/>
                </a:solidFill>
              </a:rPr>
              <a:t>)</a:t>
            </a:r>
          </a:p>
          <a:p>
            <a:endParaRPr lang="en-US" altLang="zh-TW" sz="3000" b="1" dirty="0">
              <a:solidFill>
                <a:schemeClr val="tx2"/>
              </a:solidFill>
            </a:endParaRPr>
          </a:p>
          <a:p>
            <a:endParaRPr lang="zh-TW" altLang="zh-HK" sz="3000" b="1" dirty="0">
              <a:solidFill>
                <a:schemeClr val="tx2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2E00983-0F54-4D0F-B5DC-6812A3FDD2F4}"/>
              </a:ext>
            </a:extLst>
          </p:cNvPr>
          <p:cNvSpPr txBox="1">
            <a:spLocks/>
          </p:cNvSpPr>
          <p:nvPr/>
        </p:nvSpPr>
        <p:spPr>
          <a:xfrm>
            <a:off x="6528048" y="6237312"/>
            <a:ext cx="493623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pPr algn="ctr"/>
            <a:endParaRPr lang="en-US" altLang="zh-TW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zh-TW" altLang="en-US" sz="67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任務二</a:t>
            </a:r>
            <a:r>
              <a:rPr lang="en-US" altLang="zh-TW" sz="67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:</a:t>
            </a:r>
            <a:r>
              <a:rPr lang="zh-TW" altLang="en-US" sz="67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  <a:t>可留意男女分開。</a:t>
            </a:r>
            <a:endParaRPr lang="en-US" altLang="zh-TW" sz="6700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zh-TW" altLang="en-US" sz="6700" dirty="0">
                <a:solidFill>
                  <a:schemeClr val="tx2"/>
                </a:solidFill>
              </a:rPr>
              <a:t>人數可因應班別人數結構而自行改變。</a:t>
            </a:r>
            <a:br>
              <a:rPr lang="zh-TW" altLang="zh-HK" sz="6700" dirty="0">
                <a:solidFill>
                  <a:schemeClr val="tx2"/>
                </a:solidFill>
              </a:rPr>
            </a:br>
            <a:br>
              <a:rPr lang="en-US" altLang="zh-TW" sz="67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rPr>
            </a:br>
            <a:endParaRPr lang="zh-TW" altLang="en-US" sz="6700" dirty="0">
              <a:solidFill>
                <a:schemeClr val="tx2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5560" y="548680"/>
            <a:ext cx="9721080" cy="331236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HK" altLang="zh-HK" dirty="0">
                <a:solidFill>
                  <a:schemeClr val="tx2"/>
                </a:solidFill>
              </a:rPr>
              <a:t>匯報分享</a:t>
            </a:r>
            <a:r>
              <a:rPr lang="en-US" altLang="zh-HK" dirty="0">
                <a:solidFill>
                  <a:schemeClr val="tx2"/>
                </a:solidFill>
              </a:rPr>
              <a:t>:</a:t>
            </a:r>
            <a:br>
              <a:rPr lang="en-US" altLang="zh-HK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1.</a:t>
            </a:r>
            <a:r>
              <a:rPr lang="zh-HK" altLang="zh-HK" dirty="0">
                <a:solidFill>
                  <a:schemeClr val="tx2"/>
                </a:solidFill>
              </a:rPr>
              <a:t>能否做到拿起筆寫字</a:t>
            </a:r>
            <a:r>
              <a:rPr lang="en-US" altLang="zh-HK" dirty="0">
                <a:solidFill>
                  <a:schemeClr val="tx2"/>
                </a:solidFill>
              </a:rPr>
              <a:t>/</a:t>
            </a:r>
            <a:r>
              <a:rPr lang="zh-HK" altLang="zh-HK" dirty="0">
                <a:solidFill>
                  <a:schemeClr val="tx2"/>
                </a:solidFill>
              </a:rPr>
              <a:t>將糖果準確地送進對方的嘴。</a:t>
            </a:r>
            <a:br>
              <a:rPr lang="zh-TW" altLang="zh-HK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2.</a:t>
            </a:r>
            <a:r>
              <a:rPr lang="zh-HK" altLang="zh-HK" dirty="0">
                <a:solidFill>
                  <a:schemeClr val="tx2"/>
                </a:solidFill>
              </a:rPr>
              <a:t>過程中有沒有困難</a:t>
            </a:r>
            <a:r>
              <a:rPr lang="en-US" altLang="zh-HK" dirty="0">
                <a:solidFill>
                  <a:schemeClr val="tx2"/>
                </a:solidFill>
              </a:rPr>
              <a:t>?</a:t>
            </a:r>
            <a:br>
              <a:rPr lang="zh-TW" altLang="zh-HK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3.</a:t>
            </a:r>
            <a:r>
              <a:rPr lang="zh-HK" altLang="zh-HK" dirty="0">
                <a:solidFill>
                  <a:schemeClr val="tx2"/>
                </a:solidFill>
              </a:rPr>
              <a:t>或得著</a:t>
            </a:r>
            <a:r>
              <a:rPr lang="en-US" altLang="zh-HK" dirty="0">
                <a:solidFill>
                  <a:schemeClr val="tx2"/>
                </a:solidFill>
              </a:rPr>
              <a:t>?</a:t>
            </a:r>
            <a:endParaRPr lang="zh-TW" altLang="zh-H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448" y="1124744"/>
            <a:ext cx="10441160" cy="288032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zh-HK" dirty="0">
                <a:solidFill>
                  <a:schemeClr val="tx2"/>
                </a:solidFill>
              </a:rPr>
              <a:t>老師</a:t>
            </a:r>
            <a:r>
              <a:rPr lang="zh-TW" altLang="en-US" dirty="0">
                <a:solidFill>
                  <a:schemeClr val="tx2"/>
                </a:solidFill>
              </a:rPr>
              <a:t>小結</a:t>
            </a:r>
            <a:r>
              <a:rPr lang="zh-TW" altLang="zh-HK" dirty="0">
                <a:solidFill>
                  <a:schemeClr val="tx2"/>
                </a:solidFill>
              </a:rPr>
              <a:t>：</a:t>
            </a:r>
            <a:br>
              <a:rPr lang="zh-TW" altLang="zh-HK" dirty="0">
                <a:solidFill>
                  <a:schemeClr val="tx2"/>
                </a:solidFill>
              </a:rPr>
            </a:br>
            <a:r>
              <a:rPr lang="zh-TW" altLang="zh-HK" dirty="0">
                <a:solidFill>
                  <a:schemeClr val="tx2"/>
                </a:solidFill>
              </a:rPr>
              <a:t>比起身體有殘缺的人，原來上天給予我們很美麗健全的生命。我們在日常生活可以用四肢做好些的事是</a:t>
            </a:r>
            <a:r>
              <a:rPr lang="en-US" altLang="zh-HK" dirty="0">
                <a:solidFill>
                  <a:schemeClr val="tx2"/>
                </a:solidFill>
              </a:rPr>
              <a:t>________</a:t>
            </a:r>
            <a:r>
              <a:rPr lang="zh-TW" altLang="zh-HK" dirty="0">
                <a:solidFill>
                  <a:schemeClr val="tx2"/>
                </a:solidFill>
              </a:rPr>
              <a:t>。</a:t>
            </a:r>
            <a:r>
              <a:rPr lang="en-US" altLang="zh-HK" dirty="0">
                <a:solidFill>
                  <a:schemeClr val="tx2"/>
                </a:solidFill>
              </a:rPr>
              <a:t>(</a:t>
            </a:r>
            <a:r>
              <a:rPr lang="zh-TW" altLang="zh-HK" dirty="0">
                <a:solidFill>
                  <a:schemeClr val="tx2"/>
                </a:solidFill>
              </a:rPr>
              <a:t>即時著同學作答</a:t>
            </a:r>
            <a:r>
              <a:rPr lang="en-US" altLang="zh-HK" dirty="0">
                <a:solidFill>
                  <a:schemeClr val="tx2"/>
                </a:solidFill>
              </a:rPr>
              <a:t>)</a:t>
            </a:r>
            <a:endParaRPr lang="zh-TW" altLang="en-US" sz="5000" dirty="0">
              <a:solidFill>
                <a:schemeClr val="tx2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0" y="692696"/>
            <a:ext cx="10441160" cy="288032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2"/>
                </a:solidFill>
              </a:rPr>
              <a:t>                   (</a:t>
            </a:r>
            <a:r>
              <a:rPr lang="zh-TW" altLang="zh-HK" dirty="0">
                <a:solidFill>
                  <a:schemeClr val="tx2"/>
                </a:solidFill>
              </a:rPr>
              <a:t>二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  <a:r>
              <a:rPr lang="zh-TW" altLang="zh-HK" dirty="0">
                <a:solidFill>
                  <a:schemeClr val="tx2"/>
                </a:solidFill>
              </a:rPr>
              <a:t>折翼的天使</a:t>
            </a:r>
            <a:br>
              <a:rPr lang="zh-TW" altLang="zh-HK" dirty="0">
                <a:solidFill>
                  <a:schemeClr val="tx2"/>
                </a:solidFill>
              </a:rPr>
            </a:br>
            <a:r>
              <a:rPr lang="zh-TW" altLang="zh-HK" dirty="0">
                <a:solidFill>
                  <a:schemeClr val="tx2"/>
                </a:solidFill>
              </a:rPr>
              <a:t>步驟：</a:t>
            </a:r>
            <a:br>
              <a:rPr lang="zh-TW" altLang="zh-HK" dirty="0">
                <a:solidFill>
                  <a:schemeClr val="tx2"/>
                </a:solidFill>
              </a:rPr>
            </a:br>
            <a:r>
              <a:rPr lang="zh-HK" altLang="zh-HK" dirty="0">
                <a:solidFill>
                  <a:schemeClr val="tx2"/>
                </a:solidFill>
              </a:rPr>
              <a:t>展示汶川地震的圖片。</a:t>
            </a:r>
            <a:br>
              <a:rPr lang="zh-TW" altLang="zh-HK" dirty="0">
                <a:solidFill>
                  <a:schemeClr val="tx2"/>
                </a:solidFill>
              </a:rPr>
            </a:br>
            <a:r>
              <a:rPr lang="zh-TW" altLang="zh-HK" dirty="0">
                <a:solidFill>
                  <a:schemeClr val="tx2"/>
                </a:solidFill>
              </a:rPr>
              <a:t>提問</a:t>
            </a:r>
            <a:r>
              <a:rPr lang="en-US" altLang="zh-HK" dirty="0">
                <a:solidFill>
                  <a:schemeClr val="tx2"/>
                </a:solidFill>
              </a:rPr>
              <a:t>:</a:t>
            </a:r>
            <a:r>
              <a:rPr lang="zh-TW" altLang="zh-HK" b="1" dirty="0">
                <a:solidFill>
                  <a:schemeClr val="tx2"/>
                </a:solidFill>
              </a:rPr>
              <a:t>如果您</a:t>
            </a:r>
            <a:r>
              <a:rPr lang="zh-TW" altLang="en-US" b="1" dirty="0">
                <a:solidFill>
                  <a:schemeClr val="tx2"/>
                </a:solidFill>
              </a:rPr>
              <a:t>經歷地震</a:t>
            </a:r>
            <a:r>
              <a:rPr lang="zh-TW" altLang="zh-HK" b="1" dirty="0">
                <a:solidFill>
                  <a:schemeClr val="tx2"/>
                </a:solidFill>
              </a:rPr>
              <a:t>，您會有什麼</a:t>
            </a:r>
            <a:r>
              <a:rPr lang="zh-TW" altLang="en-US" b="1" dirty="0">
                <a:solidFill>
                  <a:schemeClr val="tx2"/>
                </a:solidFill>
              </a:rPr>
              <a:t>事</a:t>
            </a:r>
            <a:r>
              <a:rPr lang="en-US" altLang="zh-TW" b="1" dirty="0">
                <a:solidFill>
                  <a:schemeClr val="tx2"/>
                </a:solidFill>
              </a:rPr>
              <a:t>/</a:t>
            </a:r>
            <a:r>
              <a:rPr lang="zh-TW" altLang="zh-HK" b="1" dirty="0">
                <a:solidFill>
                  <a:schemeClr val="tx2"/>
                </a:solidFill>
              </a:rPr>
              <a:t>後果</a:t>
            </a:r>
            <a:r>
              <a:rPr lang="en-US" altLang="zh-TW" b="1" dirty="0">
                <a:solidFill>
                  <a:schemeClr val="tx2"/>
                </a:solidFill>
              </a:rPr>
              <a:t>/</a:t>
            </a:r>
            <a:r>
              <a:rPr lang="zh-TW" altLang="en-US" b="1" dirty="0">
                <a:solidFill>
                  <a:schemeClr val="tx2"/>
                </a:solidFill>
              </a:rPr>
              <a:t>感受</a:t>
            </a:r>
            <a:r>
              <a:rPr lang="en-US" altLang="zh-HK" b="1" dirty="0">
                <a:solidFill>
                  <a:schemeClr val="tx2"/>
                </a:solidFill>
              </a:rPr>
              <a:t>?</a:t>
            </a:r>
            <a:endParaRPr lang="zh-TW" altLang="zh-HK" b="1" dirty="0">
              <a:solidFill>
                <a:schemeClr val="tx2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5971963-70D3-4522-AA7D-0DB794B03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51785" y="3789040"/>
            <a:ext cx="3607285" cy="273630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9B271E2-60C1-400D-8029-CE8A7047C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9336" y="3791592"/>
            <a:ext cx="3888432" cy="287508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2EF8F4D-B70D-4F43-B1EE-67C1F0F982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2066" b="14392"/>
          <a:stretch/>
        </p:blipFill>
        <p:spPr>
          <a:xfrm>
            <a:off x="7824847" y="3573016"/>
            <a:ext cx="4367153" cy="31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25952" y="332656"/>
            <a:ext cx="10441160" cy="3096344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dirty="0">
                <a:solidFill>
                  <a:schemeClr val="tx2"/>
                </a:solidFill>
              </a:rPr>
              <a:t> (</a:t>
            </a:r>
            <a:r>
              <a:rPr lang="zh-TW" altLang="zh-HK" dirty="0">
                <a:solidFill>
                  <a:schemeClr val="tx2"/>
                </a:solidFill>
              </a:rPr>
              <a:t>二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  <a:r>
              <a:rPr lang="zh-TW" altLang="zh-HK" dirty="0">
                <a:solidFill>
                  <a:schemeClr val="tx2"/>
                </a:solidFill>
              </a:rPr>
              <a:t>折翼的天使</a:t>
            </a:r>
            <a:br>
              <a:rPr lang="zh-TW" altLang="zh-HK" dirty="0">
                <a:solidFill>
                  <a:schemeClr val="tx2"/>
                </a:solidFill>
              </a:rPr>
            </a:br>
            <a:r>
              <a:rPr lang="zh-TW" altLang="zh-HK" dirty="0"/>
              <a:t>劫後餘生的人—廖智</a:t>
            </a:r>
            <a:r>
              <a:rPr lang="en-US" altLang="zh-HK" u="sng" dirty="0">
                <a:hlinkClick r:id="rId3"/>
              </a:rPr>
              <a:t>https://www.youtube.com/watch?v=-VsXwwXXs5A</a:t>
            </a:r>
            <a:br>
              <a:rPr lang="zh-TW" altLang="zh-HK" dirty="0">
                <a:hlinkClick r:id="rId3"/>
              </a:rPr>
            </a:br>
            <a:endParaRPr lang="zh-TW" altLang="zh-HK" b="1" dirty="0">
              <a:solidFill>
                <a:schemeClr val="tx2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8B6BC4-782D-453C-9E0A-B8A1FF2B9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41" t="25850" r="44094" b="17451"/>
          <a:stretch/>
        </p:blipFill>
        <p:spPr>
          <a:xfrm>
            <a:off x="3215680" y="2852936"/>
            <a:ext cx="410445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E94CC45-3E9C-4B9F-8067-CB3E99A1E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260648"/>
            <a:ext cx="4367808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392" y="836712"/>
            <a:ext cx="10441160" cy="3096344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dirty="0">
                <a:solidFill>
                  <a:schemeClr val="tx2"/>
                </a:solidFill>
              </a:rPr>
              <a:t> (</a:t>
            </a:r>
            <a:r>
              <a:rPr lang="zh-TW" altLang="zh-HK" dirty="0">
                <a:solidFill>
                  <a:schemeClr val="tx2"/>
                </a:solidFill>
              </a:rPr>
              <a:t>二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  <a:r>
              <a:rPr lang="zh-TW" altLang="zh-HK" dirty="0">
                <a:solidFill>
                  <a:schemeClr val="tx2"/>
                </a:solidFill>
              </a:rPr>
              <a:t>折翼的天使</a:t>
            </a:r>
            <a:br>
              <a:rPr lang="zh-TW" altLang="zh-HK" dirty="0">
                <a:solidFill>
                  <a:schemeClr val="tx2"/>
                </a:solidFill>
              </a:rPr>
            </a:br>
            <a:r>
              <a:rPr lang="zh-TW" altLang="zh-HK" dirty="0"/>
              <a:t>提問</a:t>
            </a:r>
            <a:r>
              <a:rPr lang="en-US" altLang="zh-HK" dirty="0"/>
              <a:t>:</a:t>
            </a:r>
            <a:r>
              <a:rPr lang="zh-TW" altLang="zh-HK" dirty="0"/>
              <a:t>廖智的人生在地震後，起了什麼變化</a:t>
            </a:r>
            <a:r>
              <a:rPr lang="en-US" altLang="zh-HK" dirty="0"/>
              <a:t>?</a:t>
            </a:r>
            <a:br>
              <a:rPr lang="en-US" altLang="zh-HK" dirty="0"/>
            </a:br>
            <a:endParaRPr lang="zh-TW" altLang="zh-HK" b="1" dirty="0">
              <a:solidFill>
                <a:schemeClr val="tx2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015A39-37B8-4EDB-BB7A-7C886C28CE2C}"/>
              </a:ext>
            </a:extLst>
          </p:cNvPr>
          <p:cNvSpPr/>
          <p:nvPr/>
        </p:nvSpPr>
        <p:spPr>
          <a:xfrm>
            <a:off x="3143672" y="364502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(</a:t>
            </a:r>
            <a:r>
              <a:rPr lang="zh-TW" altLang="en-US" sz="3200" dirty="0"/>
              <a:t>答</a:t>
            </a:r>
            <a:r>
              <a:rPr lang="en-US" altLang="zh-TW" sz="3200" dirty="0"/>
              <a:t>:</a:t>
            </a:r>
            <a:r>
              <a:rPr lang="zh-TW" altLang="zh-HK" sz="3200" dirty="0"/>
              <a:t>沒有了雙腿、失去了家庭成員</a:t>
            </a:r>
            <a:r>
              <a:rPr lang="en-US" altLang="zh-HK" sz="3200" dirty="0"/>
              <a:t>)</a:t>
            </a:r>
            <a:br>
              <a:rPr lang="zh-TW" altLang="zh-HK" sz="3200" dirty="0"/>
            </a:b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446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432" y="1556792"/>
            <a:ext cx="10441160" cy="2592288"/>
          </a:xfrm>
        </p:spPr>
        <p:txBody>
          <a:bodyPr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zh-HK" dirty="0"/>
              <a:t>再細看廖智如何對待生命</a:t>
            </a:r>
            <a:r>
              <a:rPr lang="en-US" altLang="zh-HK" dirty="0"/>
              <a:t>:</a:t>
            </a:r>
            <a:br>
              <a:rPr lang="zh-TW" altLang="zh-HK" dirty="0"/>
            </a:br>
            <a:r>
              <a:rPr lang="en-US" altLang="zh-HK" u="sng" dirty="0">
                <a:hlinkClick r:id="rId3"/>
              </a:rPr>
              <a:t>https://www.youtube.com/watch?v=gvaXFoCj-qU</a:t>
            </a:r>
            <a:br>
              <a:rPr lang="en-US" altLang="zh-HK" u="sng" dirty="0"/>
            </a:br>
            <a:r>
              <a:rPr lang="zh-TW" altLang="zh-HK" dirty="0"/>
              <a:t>提問</a:t>
            </a:r>
            <a:r>
              <a:rPr lang="en-US" altLang="zh-HK" dirty="0"/>
              <a:t>:</a:t>
            </a:r>
            <a:r>
              <a:rPr lang="zh-TW" altLang="zh-HK" dirty="0"/>
              <a:t>她是如何面對困境</a:t>
            </a:r>
            <a:r>
              <a:rPr lang="en-US" altLang="zh-HK" dirty="0"/>
              <a:t>?</a:t>
            </a:r>
            <a:br>
              <a:rPr lang="en-US" altLang="zh-HK" dirty="0"/>
            </a:br>
            <a:br>
              <a:rPr lang="zh-TW" altLang="zh-HK" dirty="0"/>
            </a:br>
            <a:endParaRPr lang="zh-TW" altLang="zh-HK" b="1" dirty="0">
              <a:solidFill>
                <a:schemeClr val="tx2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3D0909A-B90F-4E25-8A37-CBD80EAFED6D}"/>
              </a:ext>
            </a:extLst>
          </p:cNvPr>
          <p:cNvSpPr/>
          <p:nvPr/>
        </p:nvSpPr>
        <p:spPr>
          <a:xfrm>
            <a:off x="4871030" y="3789040"/>
            <a:ext cx="2449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(</a:t>
            </a:r>
            <a:r>
              <a:rPr lang="zh-TW" altLang="zh-HK" sz="3200" dirty="0"/>
              <a:t>信靠信仰</a:t>
            </a:r>
            <a:r>
              <a:rPr lang="en-US" altLang="zh-HK" sz="3200" dirty="0"/>
              <a:t>)</a:t>
            </a:r>
            <a:br>
              <a:rPr lang="zh-TW" altLang="zh-HK" sz="3200" dirty="0"/>
            </a:b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069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openxmlformats.org/package/2006/metadata/core-properties"/>
    <ds:schemaRef ds:uri="a4f35948-e619-41b3-aa29-22878b09cfd2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40262f94-9f35-4ac3-9a90-690165a16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483</TotalTime>
  <Words>323</Words>
  <Application>Microsoft Office PowerPoint</Application>
  <PresentationFormat>寬螢幕</PresentationFormat>
  <Paragraphs>60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細明體</vt:lpstr>
      <vt:lpstr>微軟正黑體</vt:lpstr>
      <vt:lpstr>新細明體</vt:lpstr>
      <vt:lpstr>Arial</vt:lpstr>
      <vt:lpstr>Times New Roman</vt:lpstr>
      <vt:lpstr>兒童朋友 16x9</vt:lpstr>
      <vt:lpstr>2018年4月26日</vt:lpstr>
      <vt:lpstr>第2節學習目標</vt:lpstr>
      <vt:lpstr>(一)假如我沒有手腳……  </vt:lpstr>
      <vt:lpstr>匯報分享: 1.能否做到拿起筆寫字/將糖果準確地送進對方的嘴。 2.過程中有沒有困難? 3.或得著?</vt:lpstr>
      <vt:lpstr>老師小結： 比起身體有殘缺的人，原來上天給予我們很美麗健全的生命。我們在日常生活可以用四肢做好些的事是________。(即時著同學作答)</vt:lpstr>
      <vt:lpstr>                   (二)折翼的天使 步驟： 展示汶川地震的圖片。 提問:如果您經歷地震，您會有什麼事/後果/感受?</vt:lpstr>
      <vt:lpstr> (二)折翼的天使 劫後餘生的人—廖智https://www.youtube.com/watch?v=-VsXwwXXs5A </vt:lpstr>
      <vt:lpstr> (二)折翼的天使 提問:廖智的人生在地震後，起了什麼變化? </vt:lpstr>
      <vt:lpstr>再細看廖智如何對待生命: https://www.youtube.com/watch?v=gvaXFoCj-qU 提問:她是如何面對困境?  </vt:lpstr>
      <vt:lpstr> 消極態度             積極態度</vt:lpstr>
      <vt:lpstr>(例:不懂功課的內容、讀書差、沒有專長、沒有朋友)</vt:lpstr>
      <vt:lpstr>小總結： 人生/生命的價值可以有很多， 不單單是著重外表、外來的一切， 更重要是永不放棄、積極樂觀、追求美好、鼓勵他人等等美好的價值。</vt:lpstr>
      <vt:lpstr>(三)逆境小檢視 </vt:lpstr>
      <vt:lpstr>小總結: 在此個列表當中， 同學發現原來自己有很多困難，我們可以嘗試用以下的方法， 例如:宗教、尋找資源、 寫低檢視表、靜觀、 模仿他人長處、汲取別經經驗，從而突破自己。</vt:lpstr>
      <vt:lpstr> </vt:lpstr>
      <vt:lpstr>1)嘉寶的故事  2)梁子微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沙漠之舟—駱駝</dc:title>
  <dc:creator>User1</dc:creator>
  <cp:keywords/>
  <cp:lastModifiedBy>User1</cp:lastModifiedBy>
  <cp:revision>117</cp:revision>
  <cp:lastPrinted>2018-04-17T09:55:44Z</cp:lastPrinted>
  <dcterms:created xsi:type="dcterms:W3CDTF">2018-04-12T04:28:27Z</dcterms:created>
  <dcterms:modified xsi:type="dcterms:W3CDTF">2018-06-20T07:56:57Z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